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1"/>
  </p:notesMasterIdLst>
  <p:sldIdLst>
    <p:sldId id="256" r:id="rId2"/>
    <p:sldId id="262" r:id="rId3"/>
    <p:sldId id="394" r:id="rId4"/>
    <p:sldId id="264" r:id="rId5"/>
    <p:sldId id="396" r:id="rId6"/>
    <p:sldId id="395" r:id="rId7"/>
    <p:sldId id="265" r:id="rId8"/>
    <p:sldId id="397" r:id="rId9"/>
    <p:sldId id="39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72313"/>
  </p:normalViewPr>
  <p:slideViewPr>
    <p:cSldViewPr snapToGrid="0">
      <p:cViewPr varScale="1">
        <p:scale>
          <a:sx n="90" d="100"/>
          <a:sy n="90" d="100"/>
        </p:scale>
        <p:origin x="19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141EB-AF69-AA49-8B43-85B9DB296183}" type="datetimeFigureOut">
              <a:rPr lang="en-US" smtClean="0"/>
              <a:t>5/2/23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96A5B-9171-AE46-91AC-01451F613CA0}" type="slidenum">
              <a:rPr lang="en-US" smtClean="0"/>
              <a:t>‹#›</a:t>
            </a:fld>
            <a:endParaRPr lang="en-US"/>
          </a:p>
        </p:txBody>
      </p:sp>
    </p:spTree>
    <p:extLst>
      <p:ext uri="{BB962C8B-B14F-4D97-AF65-F5344CB8AC3E}">
        <p14:creationId xmlns:p14="http://schemas.microsoft.com/office/powerpoint/2010/main" val="262017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1</a:t>
            </a:fld>
            <a:endParaRPr lang="en-US"/>
          </a:p>
        </p:txBody>
      </p:sp>
    </p:spTree>
    <p:extLst>
      <p:ext uri="{BB962C8B-B14F-4D97-AF65-F5344CB8AC3E}">
        <p14:creationId xmlns:p14="http://schemas.microsoft.com/office/powerpoint/2010/main" val="83841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Bishop Barron recently gave a talk at the University of Notre Dame on the Nature of a Catholic University. What he had to say about its nature is, I believe, also applicable to that of a Catholic K-12 school. The main point of his talk was that Catholic education should hold Christ as the central integrating and organizing principle. We are much more aware of this at the K-12 level, I think, than in higher education where all the academic departments are disparate and work using their own methodologies and particular principles. But this is exactly what Bishop Barron – and St. John Henry Newman –teach against. Both insist that theology should provide the central and organizing framework for the institution with Christ as the anchor. As a Catholic institution, this is only proper.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went on to say that Theology doesn’t push aside the important academic work of these disciplines, but enlivens it as only the Spirit of Christ can do. Bishop Barron referred to a theological and philosophical premise of the non-competitive transcendence of God. He stated that theology isn’t the be-all, end-all moving all others aside.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also spoke of how God is not a ‘being’, in the sense that he is not a genus; He is not one ‘thing’ among many. We are beings. Things are ‘beings.’ If God were a being, he would be in a competitive space since beings are all in a competitive relationship with each other. An example is, “I am me and you can’t be me.”  You can’t take my space. God is not in a genus, not even a genus of being God. (Bishop Barron is taking all of this from the writings of St. Thomas Aquinas)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is </a:t>
            </a:r>
            <a:r>
              <a:rPr lang="en-US" i="1" dirty="0" err="1"/>
              <a:t>ipum</a:t>
            </a:r>
            <a:r>
              <a:rPr lang="en-US" i="1" dirty="0"/>
              <a:t> </a:t>
            </a:r>
            <a:r>
              <a:rPr lang="en-US" i="1" dirty="0" err="1"/>
              <a:t>esse</a:t>
            </a:r>
            <a:r>
              <a:rPr lang="en-US" i="1" dirty="0"/>
              <a:t>. </a:t>
            </a:r>
            <a:r>
              <a:rPr lang="en-US" dirty="0"/>
              <a:t>“To be” itself.  Remember Moses, at the burning bush, asks God His name and God replies, “I Am, who AM” and sends Moses off to tell the Israelites “I AM” sent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bring our faith into the discussion of history, literature, science, music, mathematics, art, and all the disciplines, it enlivens it and makes it luminous and beautiful, like the face of St. Stephen that shone before his martyrdom. It allows the depth-dimension to be celebrated and explored. This non-competitive transcendence of God actually sustains all things and once allowed its pride of place in discussion and learning, brings out deeper richer moments for reflection, wonder, and the wallowing in the interconnectedness of things. Theology has a non-competitive transcendent relationship with other disciplines that can bring us into the transcendence.</a:t>
            </a:r>
          </a:p>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2</a:t>
            </a:fld>
            <a:endParaRPr lang="en-US"/>
          </a:p>
        </p:txBody>
      </p:sp>
    </p:spTree>
    <p:extLst>
      <p:ext uri="{BB962C8B-B14F-4D97-AF65-F5344CB8AC3E}">
        <p14:creationId xmlns:p14="http://schemas.microsoft.com/office/powerpoint/2010/main" val="38815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Pope Francis has noted that “For me, the greatest crisis of education, in the Christian perspective, is being closed to transcendence.”</a:t>
            </a:r>
          </a:p>
          <a:p>
            <a:r>
              <a:rPr lang="en-US" dirty="0"/>
              <a:t>In order to attain this transcendent dimension, instructional process and methodologies should not thwart the opportunity for students to go beyond the pragmatic, utilitarian, and material. Instructional methods should allow time for discussion of higher truths aligning with the topic at hand. “Is this ethical and moral?” ”Is it true or just?” Does it advance human freedom or restrict it?” “How does this make me feel as a human being?” Using a philosophical framework like St. Thomas did allows us to form the whole person in body, mind, and spirit. </a:t>
            </a:r>
          </a:p>
        </p:txBody>
      </p:sp>
      <p:sp>
        <p:nvSpPr>
          <p:cNvPr id="4" name="Slide Number Placeholder 3"/>
          <p:cNvSpPr>
            <a:spLocks noGrp="1"/>
          </p:cNvSpPr>
          <p:nvPr>
            <p:ph type="sldNum" sz="quarter" idx="5"/>
          </p:nvPr>
        </p:nvSpPr>
        <p:spPr/>
        <p:txBody>
          <a:bodyPr/>
          <a:lstStyle/>
          <a:p>
            <a:fld id="{E7C96A5B-9171-AE46-91AC-01451F613CA0}" type="slidenum">
              <a:rPr lang="en-US" smtClean="0"/>
              <a:t>3</a:t>
            </a:fld>
            <a:endParaRPr lang="en-US"/>
          </a:p>
        </p:txBody>
      </p:sp>
    </p:spTree>
    <p:extLst>
      <p:ext uri="{BB962C8B-B14F-4D97-AF65-F5344CB8AC3E}">
        <p14:creationId xmlns:p14="http://schemas.microsoft.com/office/powerpoint/2010/main" val="186202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be purposeful and intentional in the formation of these approaches in order to assist students in developing the habits of thinking philosophically, with faith, and valuing and seeking the transcendent. To seek the transcendent is to keep Christ at the center of each discipline allowing our faith to have access to our thoughts on a subject. This can be facilitated with the use of philosophical reasoning and questioning that looks to the deeper meaning of things, such as what is the meaning of life, is to be “good” essential, what is the truth of this thing under study? </a:t>
            </a:r>
          </a:p>
          <a:p>
            <a:endParaRPr lang="en-US" dirty="0"/>
          </a:p>
          <a:p>
            <a:r>
              <a:rPr lang="en-US" dirty="0"/>
              <a:t>Let’s look to some generic standards commonly found in most schools and see how we can facilitate Catholic habits of mind in our students through an application of what we have just learned.  </a:t>
            </a:r>
          </a:p>
        </p:txBody>
      </p:sp>
      <p:sp>
        <p:nvSpPr>
          <p:cNvPr id="4" name="Slide Number Placeholder 3"/>
          <p:cNvSpPr>
            <a:spLocks noGrp="1"/>
          </p:cNvSpPr>
          <p:nvPr>
            <p:ph type="sldNum" sz="quarter" idx="5"/>
          </p:nvPr>
        </p:nvSpPr>
        <p:spPr/>
        <p:txBody>
          <a:bodyPr/>
          <a:lstStyle/>
          <a:p>
            <a:fld id="{E7C96A5B-9171-AE46-91AC-01451F613CA0}" type="slidenum">
              <a:rPr lang="en-US" smtClean="0"/>
              <a:t>4</a:t>
            </a:fld>
            <a:endParaRPr lang="en-US"/>
          </a:p>
        </p:txBody>
      </p:sp>
    </p:spTree>
    <p:extLst>
      <p:ext uri="{BB962C8B-B14F-4D97-AF65-F5344CB8AC3E}">
        <p14:creationId xmlns:p14="http://schemas.microsoft.com/office/powerpoint/2010/main" val="274200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5</a:t>
            </a:fld>
            <a:endParaRPr lang="en-US"/>
          </a:p>
        </p:txBody>
      </p:sp>
    </p:spTree>
    <p:extLst>
      <p:ext uri="{BB962C8B-B14F-4D97-AF65-F5344CB8AC3E}">
        <p14:creationId xmlns:p14="http://schemas.microsoft.com/office/powerpoint/2010/main" val="277821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Rich materials are more than anthology selections that skim the surface of most texts to highlight concepts, quickly flitting from literary definitions to genre. Include some selections that have artistic weight and enduring values, with multiple content-rich themes, and that trigger the moral imagination. (See the Newman Society’s “A Guide for the Catholic Reader”).</a:t>
            </a:r>
          </a:p>
          <a:p>
            <a:endParaRPr lang="en-US" dirty="0"/>
          </a:p>
          <a:p>
            <a:r>
              <a:rPr lang="en-US" dirty="0"/>
              <a:t>Include comparisons to stories about the faith. Jesus taught with metaphor. We can bring in these stories and teachings from our faith in an organic way. This allows for transference between learning and life. (HORIZONTAL).</a:t>
            </a:r>
          </a:p>
          <a:p>
            <a:endParaRPr lang="en-US" dirty="0"/>
          </a:p>
          <a:p>
            <a:r>
              <a:rPr lang="en-US" dirty="0"/>
              <a:t>Use philosophical questions. These are much like Essential Questions. They are questions that require deep thinking about multiple aspects of a topic and often don’t have pat answers. They usually involve topics about human nature –such as “why is freedom necessary?”, “what does it mean to love?”; the origins of the universe, morality, and culture. In your handouts you will see how we use the philosophical questions of Truth, Beauty, and Goodness in our Transcendental Taxonomy as springboards for discussion.</a:t>
            </a:r>
          </a:p>
          <a:p>
            <a:endParaRPr lang="en-US" dirty="0"/>
          </a:p>
          <a:p>
            <a:r>
              <a:rPr lang="en-US" dirty="0"/>
              <a:t>All the while, we need to allow room for application of the content to our own personal faith development and ask questions such as ”What does this mean to me and my relationship to God?” “How does this build me us as a follower of Christ?” These should be common questions in our schools. </a:t>
            </a:r>
          </a:p>
        </p:txBody>
      </p:sp>
      <p:sp>
        <p:nvSpPr>
          <p:cNvPr id="4" name="Slide Number Placeholder 3"/>
          <p:cNvSpPr>
            <a:spLocks noGrp="1"/>
          </p:cNvSpPr>
          <p:nvPr>
            <p:ph type="sldNum" sz="quarter" idx="5"/>
          </p:nvPr>
        </p:nvSpPr>
        <p:spPr/>
        <p:txBody>
          <a:bodyPr/>
          <a:lstStyle/>
          <a:p>
            <a:fld id="{E7C96A5B-9171-AE46-91AC-01451F613CA0}" type="slidenum">
              <a:rPr lang="en-US" smtClean="0"/>
              <a:t>6</a:t>
            </a:fld>
            <a:endParaRPr lang="en-US"/>
          </a:p>
        </p:txBody>
      </p:sp>
    </p:spTree>
    <p:extLst>
      <p:ext uri="{BB962C8B-B14F-4D97-AF65-F5344CB8AC3E}">
        <p14:creationId xmlns:p14="http://schemas.microsoft.com/office/powerpoint/2010/main" val="243882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already satisfied the requirements of the standard in our first example. And we have already chosen a content-rich text. There are multiple themes running throughout Peppe the Lamplighter. The themes of family relationships, hardships for immigrants, the importance of community, the authority and duties of parents and children, how what we do affects others, how body language tells something about how we feel and think, how we can give a gift or ourself to others, love,  how our attitude effects our work, and how through suffering and obedience darkness is turned into light – that’s all in this little book of 32 pages! Once identifying these themes, we can apply Church teachings to any one of them. With family relationships we can talk about love and how obedience to parents is important and a commandment from God. How our good and bad choices affect others. How we can give ourselves as a gift to others in very simple ways. How the use of words (both good words and bad) can hinder or help. How work allows us to join with God in caring for His creation and how to respect and honor others.</a:t>
            </a:r>
          </a:p>
          <a:p>
            <a:endParaRPr lang="en-US" dirty="0"/>
          </a:p>
          <a:p>
            <a:r>
              <a:rPr lang="en-US" dirty="0"/>
              <a:t>Adding an overarching philosophical question to this discussion such as” is work important for humanity?” can bring us into deeper discussion topics such as “what is work?”; “What would man do if he couldn’t work? How would he feel? What would his attitude be toward those who do work? These questions hit home for students because they are applicable to them. These questions help form a Christian morality in students. A transcendental that could be applied here is goodness as a fulfillment of a thing. The lamps were made to be lit and didn’t do their job when they weren’t. A good son is one who is obedient and cares for his family. </a:t>
            </a:r>
          </a:p>
          <a:p>
            <a:endParaRPr lang="en-US" dirty="0"/>
          </a:p>
          <a:p>
            <a:r>
              <a:rPr lang="en-US" dirty="0"/>
              <a:t>The wonderful example of Peppe, who while lighting each lamp, offers prayers to God for members of his family. This is a wonderful example of teaching students to offer their daily work to God; to let our whole lives be one of prayer to Him. Implementing the Catholic Habits of Mind of thinking with faith through sensitizing the conscience, showing the compatibility of faith and reason and that faith is a valid way of knowing, using philosophical questions, and keeping Christ and Church teaching at the center of instruction moves students beyond merely satisfying the objective to satisfying the human heart and fostering human flourishing. </a:t>
            </a:r>
          </a:p>
        </p:txBody>
      </p:sp>
      <p:sp>
        <p:nvSpPr>
          <p:cNvPr id="4" name="Slide Number Placeholder 3"/>
          <p:cNvSpPr>
            <a:spLocks noGrp="1"/>
          </p:cNvSpPr>
          <p:nvPr>
            <p:ph type="sldNum" sz="quarter" idx="5"/>
          </p:nvPr>
        </p:nvSpPr>
        <p:spPr/>
        <p:txBody>
          <a:bodyPr/>
          <a:lstStyle/>
          <a:p>
            <a:fld id="{E7C96A5B-9171-AE46-91AC-01451F613CA0}" type="slidenum">
              <a:rPr lang="en-US" smtClean="0"/>
              <a:t>7</a:t>
            </a:fld>
            <a:endParaRPr lang="en-US"/>
          </a:p>
        </p:txBody>
      </p:sp>
    </p:spTree>
    <p:extLst>
      <p:ext uri="{BB962C8B-B14F-4D97-AF65-F5344CB8AC3E}">
        <p14:creationId xmlns:p14="http://schemas.microsoft.com/office/powerpoint/2010/main" val="170989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C96A5B-9171-AE46-91AC-01451F613CA0}" type="slidenum">
              <a:rPr lang="en-US" smtClean="0"/>
              <a:t>8</a:t>
            </a:fld>
            <a:endParaRPr lang="en-US"/>
          </a:p>
        </p:txBody>
      </p:sp>
    </p:spTree>
    <p:extLst>
      <p:ext uri="{BB962C8B-B14F-4D97-AF65-F5344CB8AC3E}">
        <p14:creationId xmlns:p14="http://schemas.microsoft.com/office/powerpoint/2010/main" val="228864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originally given at NCEA 2023 in Irving, TX. </a:t>
            </a:r>
          </a:p>
        </p:txBody>
      </p:sp>
      <p:sp>
        <p:nvSpPr>
          <p:cNvPr id="4" name="Slide Number Placeholder 3"/>
          <p:cNvSpPr>
            <a:spLocks noGrp="1"/>
          </p:cNvSpPr>
          <p:nvPr>
            <p:ph type="sldNum" sz="quarter" idx="5"/>
          </p:nvPr>
        </p:nvSpPr>
        <p:spPr/>
        <p:txBody>
          <a:bodyPr/>
          <a:lstStyle/>
          <a:p>
            <a:fld id="{E7C96A5B-9171-AE46-91AC-01451F613CA0}" type="slidenum">
              <a:rPr lang="en-US" smtClean="0"/>
              <a:t>9</a:t>
            </a:fld>
            <a:endParaRPr lang="en-US"/>
          </a:p>
        </p:txBody>
      </p:sp>
    </p:spTree>
    <p:extLst>
      <p:ext uri="{BB962C8B-B14F-4D97-AF65-F5344CB8AC3E}">
        <p14:creationId xmlns:p14="http://schemas.microsoft.com/office/powerpoint/2010/main" val="243457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7194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684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5221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07218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8961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9504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03644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8122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7442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2426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710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5/2/23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40715165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ed pencils inside a pencil holder which is on top of a wood table">
            <a:extLst>
              <a:ext uri="{FF2B5EF4-FFF2-40B4-BE49-F238E27FC236}">
                <a16:creationId xmlns:a16="http://schemas.microsoft.com/office/drawing/2014/main" id="{4C848727-1AAA-E087-BE94-8F4B7237DB9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DE7EC-94BA-C6C0-818B-1E00DA181255}"/>
              </a:ext>
            </a:extLst>
          </p:cNvPr>
          <p:cNvSpPr>
            <a:spLocks noGrp="1"/>
          </p:cNvSpPr>
          <p:nvPr>
            <p:ph type="ctrTitle"/>
          </p:nvPr>
        </p:nvSpPr>
        <p:spPr>
          <a:xfrm>
            <a:off x="1809750" y="573741"/>
            <a:ext cx="8572500" cy="1733178"/>
          </a:xfrm>
        </p:spPr>
        <p:txBody>
          <a:bodyPr anchor="b">
            <a:normAutofit/>
          </a:bodyPr>
          <a:lstStyle/>
          <a:p>
            <a:r>
              <a:rPr lang="en-US">
                <a:solidFill>
                  <a:srgbClr val="FFFFFF"/>
                </a:solidFill>
              </a:rPr>
              <a:t>Catholic Habits of Mind</a:t>
            </a:r>
          </a:p>
        </p:txBody>
      </p:sp>
      <p:sp>
        <p:nvSpPr>
          <p:cNvPr id="3" name="Subtitle 2">
            <a:extLst>
              <a:ext uri="{FF2B5EF4-FFF2-40B4-BE49-F238E27FC236}">
                <a16:creationId xmlns:a16="http://schemas.microsoft.com/office/drawing/2014/main" id="{9E6D14D0-C8D5-AB0E-BB0A-3DCE1C3B9D79}"/>
              </a:ext>
            </a:extLst>
          </p:cNvPr>
          <p:cNvSpPr>
            <a:spLocks noGrp="1"/>
          </p:cNvSpPr>
          <p:nvPr>
            <p:ph type="subTitle" idx="1"/>
          </p:nvPr>
        </p:nvSpPr>
        <p:spPr>
          <a:xfrm>
            <a:off x="3030071" y="2366681"/>
            <a:ext cx="6131858" cy="764989"/>
          </a:xfrm>
        </p:spPr>
        <p:txBody>
          <a:bodyPr anchor="t">
            <a:normAutofit/>
          </a:bodyPr>
          <a:lstStyle/>
          <a:p>
            <a:pPr>
              <a:lnSpc>
                <a:spcPct val="140000"/>
              </a:lnSpc>
            </a:pPr>
            <a:r>
              <a:rPr lang="en-US" sz="1000" dirty="0">
                <a:solidFill>
                  <a:srgbClr val="FFFFFF"/>
                </a:solidFill>
              </a:rPr>
              <a:t>Thinking with Faith, Thinking Philosophically; and Seeking and Valuing the Transcendent.</a:t>
            </a:r>
          </a:p>
        </p:txBody>
      </p:sp>
      <p:sp>
        <p:nvSpPr>
          <p:cNvPr id="5" name="Rounded Rectangle 4">
            <a:extLst>
              <a:ext uri="{FF2B5EF4-FFF2-40B4-BE49-F238E27FC236}">
                <a16:creationId xmlns:a16="http://schemas.microsoft.com/office/drawing/2014/main" id="{71833B22-BFF2-49F8-BD5C-49DF664BF0CA}"/>
              </a:ext>
            </a:extLst>
          </p:cNvPr>
          <p:cNvSpPr/>
          <p:nvPr/>
        </p:nvSpPr>
        <p:spPr>
          <a:xfrm>
            <a:off x="906536" y="3726331"/>
            <a:ext cx="5386740" cy="19932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Denise Donohue Ed.D.</a:t>
            </a:r>
          </a:p>
          <a:p>
            <a:pPr algn="ctr"/>
            <a:r>
              <a:rPr lang="en-US" dirty="0"/>
              <a:t>V.P. for Educator Resources and Evaluation</a:t>
            </a:r>
          </a:p>
          <a:p>
            <a:pPr algn="ctr"/>
            <a:r>
              <a:rPr lang="en-US" dirty="0"/>
              <a:t>The Cardinal Newman Society</a:t>
            </a:r>
          </a:p>
          <a:p>
            <a:pPr algn="ctr"/>
            <a:endParaRPr lang="en-US" dirty="0"/>
          </a:p>
          <a:p>
            <a:pPr algn="ctr"/>
            <a:r>
              <a:rPr lang="en-US" dirty="0"/>
              <a:t>Patrick Reilly, Founder and President </a:t>
            </a:r>
          </a:p>
          <a:p>
            <a:pPr algn="ctr"/>
            <a:r>
              <a:rPr lang="en-US" dirty="0"/>
              <a:t>The Cardinal Newman Society</a:t>
            </a:r>
          </a:p>
        </p:txBody>
      </p:sp>
      <p:sp>
        <p:nvSpPr>
          <p:cNvPr id="6" name="TextBox 5">
            <a:extLst>
              <a:ext uri="{FF2B5EF4-FFF2-40B4-BE49-F238E27FC236}">
                <a16:creationId xmlns:a16="http://schemas.microsoft.com/office/drawing/2014/main" id="{DAC3EA26-5839-76B0-E9F4-1564CF535AD7}"/>
              </a:ext>
            </a:extLst>
          </p:cNvPr>
          <p:cNvSpPr txBox="1"/>
          <p:nvPr/>
        </p:nvSpPr>
        <p:spPr>
          <a:xfrm>
            <a:off x="8886825" y="214313"/>
            <a:ext cx="1258678" cy="369332"/>
          </a:xfrm>
          <a:prstGeom prst="rect">
            <a:avLst/>
          </a:prstGeom>
          <a:noFill/>
        </p:spPr>
        <p:txBody>
          <a:bodyPr wrap="none" rtlCol="0">
            <a:spAutoFit/>
          </a:bodyPr>
          <a:lstStyle/>
          <a:p>
            <a:r>
              <a:rPr lang="en-US" b="1" dirty="0">
                <a:solidFill>
                  <a:schemeClr val="bg1"/>
                </a:solidFill>
              </a:rPr>
              <a:t>Module 3</a:t>
            </a:r>
          </a:p>
        </p:txBody>
      </p:sp>
    </p:spTree>
    <p:extLst>
      <p:ext uri="{BB962C8B-B14F-4D97-AF65-F5344CB8AC3E}">
        <p14:creationId xmlns:p14="http://schemas.microsoft.com/office/powerpoint/2010/main" val="83432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5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315" name="Group 314">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316"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7"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8"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2"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3"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4"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5"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6"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7"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8"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9"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0"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1"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2"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3"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4"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5"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6"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7"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8"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9"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0"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1"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2"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3"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3"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4"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5"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6"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7"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8"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9"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0"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1"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2"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4"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5"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6"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7"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8"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9"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0"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1"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2"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74" name="Rectangle 373">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E6BF1-0876-ECB6-0713-4E9D2C1CC887}"/>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lang="en-US"/>
              <a:t>Seeking and Valuing the Transcendent</a:t>
            </a:r>
          </a:p>
        </p:txBody>
      </p:sp>
      <p:sp>
        <p:nvSpPr>
          <p:cNvPr id="3" name="Text Placeholder 2">
            <a:extLst>
              <a:ext uri="{FF2B5EF4-FFF2-40B4-BE49-F238E27FC236}">
                <a16:creationId xmlns:a16="http://schemas.microsoft.com/office/drawing/2014/main" id="{0AFC78BE-376A-1B52-5521-5F16BBC4A1B9}"/>
              </a:ext>
            </a:extLst>
          </p:cNvPr>
          <p:cNvSpPr>
            <a:spLocks noGrp="1"/>
          </p:cNvSpPr>
          <p:nvPr>
            <p:ph type="body" idx="1"/>
          </p:nvPr>
        </p:nvSpPr>
        <p:spPr>
          <a:xfrm>
            <a:off x="4892379" y="4755204"/>
            <a:ext cx="5576813" cy="911867"/>
          </a:xfrm>
        </p:spPr>
        <p:txBody>
          <a:bodyPr vert="horz" lIns="91440" tIns="45720" rIns="91440" bIns="45720" rtlCol="0">
            <a:normAutofit/>
          </a:bodyPr>
          <a:lstStyle/>
          <a:p>
            <a:pPr algn="ctr"/>
            <a:r>
              <a:rPr lang="en-US" sz="1400" cap="all" spc="600">
                <a:solidFill>
                  <a:schemeClr val="tx2"/>
                </a:solidFill>
              </a:rPr>
              <a:t>With Bishop Barron and Church Documents</a:t>
            </a:r>
          </a:p>
          <a:p>
            <a:pPr algn="ctr"/>
            <a:endParaRPr lang="en-US" sz="1400" cap="all" spc="600">
              <a:solidFill>
                <a:schemeClr val="tx2"/>
              </a:solidFill>
            </a:endParaRPr>
          </a:p>
        </p:txBody>
      </p:sp>
      <p:sp>
        <p:nvSpPr>
          <p:cNvPr id="376" name="Rectangle 375">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379"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213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25" name="Group 410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4226"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27"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28"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29"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1"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2"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3"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4"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5"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6"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7"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8"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39"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1"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2"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3"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4"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5"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6"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7"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8"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49"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0"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1"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2"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3"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4"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5"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6"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7"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8"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59"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0"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1"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6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7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8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8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8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283" name="Rectangle 4161">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timeline of Pope Francis' 10 years as pope | Catholic News Agency">
            <a:extLst>
              <a:ext uri="{FF2B5EF4-FFF2-40B4-BE49-F238E27FC236}">
                <a16:creationId xmlns:a16="http://schemas.microsoft.com/office/drawing/2014/main" id="{D0BC83D5-54EA-3C40-EA82-A472A26A1A5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0" b="15536"/>
          <a:stretch/>
        </p:blipFill>
        <p:spPr bwMode="auto">
          <a:xfrm>
            <a:off x="0" y="42927"/>
            <a:ext cx="12191982" cy="6859119"/>
          </a:xfrm>
          <a:prstGeom prst="rect">
            <a:avLst/>
          </a:prstGeom>
          <a:noFill/>
          <a:extLst>
            <a:ext uri="{909E8E84-426E-40DD-AFC4-6F175D3DCCD1}">
              <a14:hiddenFill xmlns:a14="http://schemas.microsoft.com/office/drawing/2010/main">
                <a:solidFill>
                  <a:srgbClr val="FFFFFF"/>
                </a:solidFill>
              </a14:hiddenFill>
            </a:ext>
          </a:extLst>
        </p:spPr>
      </p:pic>
      <p:sp>
        <p:nvSpPr>
          <p:cNvPr id="4284" name="Rectangle 4163">
            <a:extLst>
              <a:ext uri="{FF2B5EF4-FFF2-40B4-BE49-F238E27FC236}">
                <a16:creationId xmlns:a16="http://schemas.microsoft.com/office/drawing/2014/main" id="{C6C3E48C-655A-4982-8E73-7FB0D9E65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 y="3544047"/>
            <a:ext cx="12191982" cy="3321895"/>
          </a:xfrm>
          <a:prstGeom prst="rect">
            <a:avLst/>
          </a:prstGeom>
          <a:gradFill>
            <a:gsLst>
              <a:gs pos="100000">
                <a:srgbClr val="000000">
                  <a:alpha val="0"/>
                </a:srgbClr>
              </a:gs>
              <a:gs pos="0">
                <a:schemeClr val="tx1"/>
              </a:gs>
              <a:gs pos="0">
                <a:srgbClr val="000000">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C57A4-6884-B28D-7115-465039143DF8}"/>
              </a:ext>
            </a:extLst>
          </p:cNvPr>
          <p:cNvSpPr>
            <a:spLocks noGrp="1"/>
          </p:cNvSpPr>
          <p:nvPr>
            <p:ph type="title"/>
          </p:nvPr>
        </p:nvSpPr>
        <p:spPr>
          <a:xfrm>
            <a:off x="1783308" y="4349260"/>
            <a:ext cx="8444467" cy="2054146"/>
          </a:xfrm>
        </p:spPr>
        <p:txBody>
          <a:bodyPr vert="horz" lIns="91440" tIns="45720" rIns="91440" bIns="45720" rtlCol="0" anchor="b">
            <a:normAutofit/>
          </a:bodyPr>
          <a:lstStyle/>
          <a:p>
            <a:pPr algn="ctr"/>
            <a:r>
              <a:rPr lang="en-US" dirty="0">
                <a:solidFill>
                  <a:srgbClr val="FFFFFF"/>
                </a:solidFill>
              </a:rPr>
              <a:t>“For me the greatest crisis of education…is being closed to transcendence”</a:t>
            </a:r>
          </a:p>
        </p:txBody>
      </p:sp>
    </p:spTree>
    <p:extLst>
      <p:ext uri="{BB962C8B-B14F-4D97-AF65-F5344CB8AC3E}">
        <p14:creationId xmlns:p14="http://schemas.microsoft.com/office/powerpoint/2010/main" val="205909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2" name="Rectangle 131">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29DE6-4EC7-92C7-D34F-AB90A9DA6EE3}"/>
              </a:ext>
            </a:extLst>
          </p:cNvPr>
          <p:cNvSpPr>
            <a:spLocks noGrp="1"/>
          </p:cNvSpPr>
          <p:nvPr>
            <p:ph type="title"/>
          </p:nvPr>
        </p:nvSpPr>
        <p:spPr>
          <a:xfrm>
            <a:off x="7567966" y="1135530"/>
            <a:ext cx="4016188" cy="2892612"/>
          </a:xfrm>
        </p:spPr>
        <p:txBody>
          <a:bodyPr vert="horz" lIns="91440" tIns="45720" rIns="91440" bIns="45720" rtlCol="0" anchor="b">
            <a:normAutofit/>
          </a:bodyPr>
          <a:lstStyle/>
          <a:p>
            <a:pPr algn="ctr">
              <a:lnSpc>
                <a:spcPct val="90000"/>
              </a:lnSpc>
            </a:pPr>
            <a:r>
              <a:rPr lang="en-US" sz="4000" dirty="0"/>
              <a:t>Applying Catholic </a:t>
            </a:r>
            <a:br>
              <a:rPr lang="en-US" sz="4000" dirty="0"/>
            </a:br>
            <a:r>
              <a:rPr lang="en-US" sz="4000" dirty="0"/>
              <a:t>Habits of Mind in the Classroom</a:t>
            </a:r>
          </a:p>
        </p:txBody>
      </p:sp>
      <p:pic>
        <p:nvPicPr>
          <p:cNvPr id="5" name="Picture 4">
            <a:extLst>
              <a:ext uri="{FF2B5EF4-FFF2-40B4-BE49-F238E27FC236}">
                <a16:creationId xmlns:a16="http://schemas.microsoft.com/office/drawing/2014/main" id="{0E99E184-C0A4-F8B1-088A-F531AFB2B8CF}"/>
              </a:ext>
            </a:extLst>
          </p:cNvPr>
          <p:cNvPicPr>
            <a:picLocks noChangeAspect="1"/>
          </p:cNvPicPr>
          <p:nvPr/>
        </p:nvPicPr>
        <p:blipFill rotWithShape="1">
          <a:blip r:embed="rId3"/>
          <a:srcRect l="21247" r="7665" b="-1"/>
          <a:stretch/>
        </p:blipFill>
        <p:spPr>
          <a:xfrm>
            <a:off x="20" y="-1"/>
            <a:ext cx="6915093"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CD6C2FFA-3EAD-55B7-5AE9-12A126CB6F7C}"/>
              </a:ext>
            </a:extLst>
          </p:cNvPr>
          <p:cNvPicPr>
            <a:picLocks noChangeAspect="1"/>
          </p:cNvPicPr>
          <p:nvPr/>
        </p:nvPicPr>
        <p:blipFill>
          <a:blip r:embed="rId4"/>
          <a:stretch>
            <a:fillRect/>
          </a:stretch>
        </p:blipFill>
        <p:spPr>
          <a:xfrm>
            <a:off x="8701660" y="4886843"/>
            <a:ext cx="2682030" cy="1631315"/>
          </a:xfrm>
          <a:prstGeom prst="rect">
            <a:avLst/>
          </a:prstGeom>
        </p:spPr>
      </p:pic>
    </p:spTree>
    <p:extLst>
      <p:ext uri="{BB962C8B-B14F-4D97-AF65-F5344CB8AC3E}">
        <p14:creationId xmlns:p14="http://schemas.microsoft.com/office/powerpoint/2010/main" val="252323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E62D-2886-ECFA-1059-626961E577EA}"/>
              </a:ext>
            </a:extLst>
          </p:cNvPr>
          <p:cNvSpPr>
            <a:spLocks noGrp="1"/>
          </p:cNvSpPr>
          <p:nvPr>
            <p:ph type="title"/>
          </p:nvPr>
        </p:nvSpPr>
        <p:spPr/>
        <p:txBody>
          <a:bodyPr/>
          <a:lstStyle/>
          <a:p>
            <a:r>
              <a:rPr lang="en-US" dirty="0"/>
              <a:t>Peppe the Lamplighter</a:t>
            </a:r>
          </a:p>
        </p:txBody>
      </p:sp>
      <p:sp>
        <p:nvSpPr>
          <p:cNvPr id="3" name="Content Placeholder 2">
            <a:extLst>
              <a:ext uri="{FF2B5EF4-FFF2-40B4-BE49-F238E27FC236}">
                <a16:creationId xmlns:a16="http://schemas.microsoft.com/office/drawing/2014/main" id="{0A6E0C74-34B6-D0F8-670B-0816AB97E3F0}"/>
              </a:ext>
            </a:extLst>
          </p:cNvPr>
          <p:cNvSpPr>
            <a:spLocks noGrp="1"/>
          </p:cNvSpPr>
          <p:nvPr>
            <p:ph idx="1"/>
          </p:nvPr>
        </p:nvSpPr>
        <p:spPr>
          <a:xfrm>
            <a:off x="754744" y="1582057"/>
            <a:ext cx="9949115" cy="4934857"/>
          </a:xfrm>
        </p:spPr>
        <p:txBody>
          <a:bodyPr>
            <a:normAutofit fontScale="85000" lnSpcReduction="20000"/>
          </a:bodyPr>
          <a:lstStyle/>
          <a:p>
            <a:pPr marL="0" indent="0">
              <a:buNone/>
            </a:pPr>
            <a:r>
              <a:rPr lang="en-US" b="1" dirty="0"/>
              <a:t>4</a:t>
            </a:r>
            <a:r>
              <a:rPr lang="en-US" b="1" baseline="30000" dirty="0"/>
              <a:t>th</a:t>
            </a:r>
            <a:r>
              <a:rPr lang="en-US" b="1" dirty="0"/>
              <a:t> grade English Standard – Key ideas and Details: Explain how an author uses reasons and evidence to support particular points in a text.</a:t>
            </a:r>
          </a:p>
          <a:p>
            <a:pPr marL="0" indent="0">
              <a:buNone/>
            </a:pPr>
            <a:r>
              <a:rPr lang="en-US" u="sng" dirty="0"/>
              <a:t>Basic coverage of content:</a:t>
            </a:r>
          </a:p>
          <a:p>
            <a:r>
              <a:rPr lang="en-US" dirty="0"/>
              <a:t>The student will </a:t>
            </a:r>
            <a:r>
              <a:rPr lang="en-US" b="1" dirty="0"/>
              <a:t>identify and explain </a:t>
            </a:r>
            <a:r>
              <a:rPr lang="en-US" dirty="0"/>
              <a:t>how the author of </a:t>
            </a:r>
            <a:r>
              <a:rPr lang="en-US" i="1" dirty="0"/>
              <a:t>Peppe the Lamplighter </a:t>
            </a:r>
            <a:r>
              <a:rPr lang="en-US" dirty="0"/>
              <a:t>uses evidence and reasons to </a:t>
            </a:r>
            <a:r>
              <a:rPr lang="en-US" u="sng" dirty="0"/>
              <a:t>show how a person’s attitude toward something affects their behavior toward it. </a:t>
            </a:r>
            <a:r>
              <a:rPr lang="en-US" b="1" dirty="0"/>
              <a:t>(Author’s Point)</a:t>
            </a:r>
          </a:p>
          <a:p>
            <a:pPr marL="0" indent="0">
              <a:buNone/>
            </a:pPr>
            <a:r>
              <a:rPr lang="en-US" dirty="0"/>
              <a:t>	</a:t>
            </a:r>
            <a:r>
              <a:rPr lang="en-US" b="1" dirty="0"/>
              <a:t>Evidence #1: </a:t>
            </a:r>
            <a:r>
              <a:rPr lang="en-US" dirty="0"/>
              <a:t>Peppe’s attitude to the work he had was at first appreciative and joyful. </a:t>
            </a:r>
          </a:p>
          <a:p>
            <a:pPr marL="0" indent="0">
              <a:buNone/>
            </a:pPr>
            <a:r>
              <a:rPr lang="en-US" dirty="0"/>
              <a:t>	</a:t>
            </a:r>
            <a:r>
              <a:rPr lang="en-US" b="1" u="sng" dirty="0"/>
              <a:t>Reason</a:t>
            </a:r>
            <a:r>
              <a:rPr lang="en-US" b="1" dirty="0"/>
              <a:t>: </a:t>
            </a:r>
            <a:r>
              <a:rPr lang="en-US" dirty="0"/>
              <a:t>Because through his job he could contribute to his family’s needs. </a:t>
            </a:r>
          </a:p>
          <a:p>
            <a:pPr marL="0" indent="0">
              <a:buNone/>
            </a:pPr>
            <a:r>
              <a:rPr lang="en-US" dirty="0"/>
              <a:t>	</a:t>
            </a:r>
            <a:r>
              <a:rPr lang="en-US" b="1" dirty="0"/>
              <a:t>Evidence #2: </a:t>
            </a:r>
            <a:r>
              <a:rPr lang="en-US" dirty="0"/>
              <a:t>Peppe’s attitude becomes despondent.</a:t>
            </a:r>
          </a:p>
          <a:p>
            <a:pPr marL="0" indent="0">
              <a:buNone/>
            </a:pPr>
            <a:r>
              <a:rPr lang="en-US" dirty="0"/>
              <a:t>	</a:t>
            </a:r>
            <a:r>
              <a:rPr lang="en-US" b="1" u="sng" dirty="0"/>
              <a:t>Reason:</a:t>
            </a:r>
            <a:r>
              <a:rPr lang="en-US" b="1" dirty="0"/>
              <a:t> </a:t>
            </a:r>
            <a:r>
              <a:rPr lang="en-US" dirty="0"/>
              <a:t>Because his father looked down on his work of lighting lamps and told him so in 	words and actions many times. “You’ll belong to the streets!” “You’ll never amount to 	anything!”</a:t>
            </a:r>
          </a:p>
        </p:txBody>
      </p:sp>
    </p:spTree>
    <p:extLst>
      <p:ext uri="{BB962C8B-B14F-4D97-AF65-F5344CB8AC3E}">
        <p14:creationId xmlns:p14="http://schemas.microsoft.com/office/powerpoint/2010/main" val="23437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FD16-258D-5BD7-7CD5-3EC433A7C4C3}"/>
              </a:ext>
            </a:extLst>
          </p:cNvPr>
          <p:cNvSpPr>
            <a:spLocks noGrp="1"/>
          </p:cNvSpPr>
          <p:nvPr>
            <p:ph type="title"/>
          </p:nvPr>
        </p:nvSpPr>
        <p:spPr/>
        <p:txBody>
          <a:bodyPr/>
          <a:lstStyle/>
          <a:p>
            <a:r>
              <a:rPr lang="en-US" dirty="0"/>
              <a:t>Sample English Standard and application of Catholic Habits of Mind:</a:t>
            </a:r>
          </a:p>
        </p:txBody>
      </p:sp>
      <p:sp>
        <p:nvSpPr>
          <p:cNvPr id="3" name="Content Placeholder 2">
            <a:extLst>
              <a:ext uri="{FF2B5EF4-FFF2-40B4-BE49-F238E27FC236}">
                <a16:creationId xmlns:a16="http://schemas.microsoft.com/office/drawing/2014/main" id="{E5A8B2DD-AA20-CB2E-00B3-608CAE0AA375}"/>
              </a:ext>
            </a:extLst>
          </p:cNvPr>
          <p:cNvSpPr>
            <a:spLocks noGrp="1"/>
          </p:cNvSpPr>
          <p:nvPr>
            <p:ph idx="1"/>
          </p:nvPr>
        </p:nvSpPr>
        <p:spPr/>
        <p:txBody>
          <a:bodyPr>
            <a:normAutofit fontScale="92500" lnSpcReduction="10000"/>
          </a:bodyPr>
          <a:lstStyle/>
          <a:p>
            <a:pPr marL="0" indent="0">
              <a:buNone/>
            </a:pPr>
            <a:r>
              <a:rPr lang="en-US" b="1" dirty="0"/>
              <a:t>4</a:t>
            </a:r>
            <a:r>
              <a:rPr lang="en-US" b="1" baseline="30000" dirty="0"/>
              <a:t>th</a:t>
            </a:r>
            <a:r>
              <a:rPr lang="en-US" b="1" dirty="0"/>
              <a:t> grade English – Key ideas and Details: Explain how an author uses reasons and evidence to support particular points in a text.</a:t>
            </a:r>
          </a:p>
          <a:p>
            <a:pPr marL="0" indent="0">
              <a:buNone/>
            </a:pPr>
            <a:r>
              <a:rPr lang="en-US" dirty="0"/>
              <a:t>A basic and perfunctory standard can be elevated through the choice of: </a:t>
            </a:r>
          </a:p>
          <a:p>
            <a:pPr marL="457200" indent="-457200">
              <a:buAutoNum type="arabicParenR"/>
            </a:pPr>
            <a:r>
              <a:rPr lang="en-US" dirty="0"/>
              <a:t>content rich materials (that satisfy the standard and student learning objectives and go beyond!);</a:t>
            </a:r>
          </a:p>
          <a:p>
            <a:pPr marL="457200" indent="-457200">
              <a:buAutoNum type="arabicParenR"/>
            </a:pPr>
            <a:r>
              <a:rPr lang="en-US" dirty="0"/>
              <a:t>inclusion of faith-based topics (allowing theology its pride of place);</a:t>
            </a:r>
          </a:p>
          <a:p>
            <a:pPr marL="457200" indent="-457200">
              <a:buAutoNum type="arabicParenR"/>
            </a:pPr>
            <a:r>
              <a:rPr lang="en-US" dirty="0"/>
              <a:t>use of philosophical questions; and </a:t>
            </a:r>
          </a:p>
          <a:p>
            <a:pPr marL="457200" indent="-457200">
              <a:buAutoNum type="arabicParenR"/>
            </a:pPr>
            <a:r>
              <a:rPr lang="en-US" dirty="0"/>
              <a:t>the keeping of Christ as the anchor who illumines and guides the discussion with deeper meaning – transcendence!</a:t>
            </a:r>
          </a:p>
        </p:txBody>
      </p:sp>
    </p:spTree>
    <p:extLst>
      <p:ext uri="{BB962C8B-B14F-4D97-AF65-F5344CB8AC3E}">
        <p14:creationId xmlns:p14="http://schemas.microsoft.com/office/powerpoint/2010/main" val="228520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42E3-F437-B90F-5049-63B3F3B1BC15}"/>
              </a:ext>
            </a:extLst>
          </p:cNvPr>
          <p:cNvSpPr>
            <a:spLocks noGrp="1"/>
          </p:cNvSpPr>
          <p:nvPr>
            <p:ph type="title"/>
          </p:nvPr>
        </p:nvSpPr>
        <p:spPr>
          <a:xfrm>
            <a:off x="1069848" y="288236"/>
            <a:ext cx="9634011" cy="1272208"/>
          </a:xfrm>
        </p:spPr>
        <p:txBody>
          <a:bodyPr>
            <a:normAutofit fontScale="90000"/>
          </a:bodyPr>
          <a:lstStyle/>
          <a:p>
            <a:r>
              <a:rPr lang="en-US" dirty="0"/>
              <a:t>Sample 4</a:t>
            </a:r>
            <a:r>
              <a:rPr lang="en-US" baseline="30000" dirty="0"/>
              <a:t>th</a:t>
            </a:r>
            <a:r>
              <a:rPr lang="en-US" dirty="0"/>
              <a:t> Grade English Standard with Catholic Habits of Mind</a:t>
            </a:r>
          </a:p>
        </p:txBody>
      </p:sp>
      <p:sp>
        <p:nvSpPr>
          <p:cNvPr id="3" name="Content Placeholder 2">
            <a:extLst>
              <a:ext uri="{FF2B5EF4-FFF2-40B4-BE49-F238E27FC236}">
                <a16:creationId xmlns:a16="http://schemas.microsoft.com/office/drawing/2014/main" id="{E560FBA9-C462-EA2D-C3BD-047587B72C3C}"/>
              </a:ext>
            </a:extLst>
          </p:cNvPr>
          <p:cNvSpPr>
            <a:spLocks noGrp="1"/>
          </p:cNvSpPr>
          <p:nvPr>
            <p:ph idx="1"/>
          </p:nvPr>
        </p:nvSpPr>
        <p:spPr>
          <a:xfrm>
            <a:off x="1069848" y="1649896"/>
            <a:ext cx="9634011" cy="4575961"/>
          </a:xfrm>
        </p:spPr>
        <p:txBody>
          <a:bodyPr>
            <a:normAutofit fontScale="85000" lnSpcReduction="20000"/>
          </a:bodyPr>
          <a:lstStyle/>
          <a:p>
            <a:pPr marL="0" indent="0">
              <a:buNone/>
            </a:pPr>
            <a:r>
              <a:rPr lang="en-US" b="1" dirty="0"/>
              <a:t>4</a:t>
            </a:r>
            <a:r>
              <a:rPr lang="en-US" b="1" baseline="30000" dirty="0"/>
              <a:t>th</a:t>
            </a:r>
            <a:r>
              <a:rPr lang="en-US" b="1" dirty="0"/>
              <a:t> grade English – Key ideas and Details: Explain how an author uses reasons and evidence to support particular points in a text.</a:t>
            </a:r>
          </a:p>
          <a:p>
            <a:r>
              <a:rPr lang="en-US" dirty="0"/>
              <a:t>The student will identify and explain how the author of </a:t>
            </a:r>
            <a:r>
              <a:rPr lang="en-US" b="1" i="1" dirty="0">
                <a:solidFill>
                  <a:srgbClr val="C00000"/>
                </a:solidFill>
              </a:rPr>
              <a:t>Peppe the Lamplighter </a:t>
            </a:r>
            <a:r>
              <a:rPr lang="en-US" dirty="0"/>
              <a:t>uses evidence and reasons to show how a person’s attitude toward something affects their behavior toward it.</a:t>
            </a:r>
          </a:p>
          <a:p>
            <a:pPr marL="0" indent="0">
              <a:buNone/>
            </a:pPr>
            <a:r>
              <a:rPr lang="en-US" dirty="0"/>
              <a:t> 	</a:t>
            </a:r>
            <a:r>
              <a:rPr lang="en-US" b="1" dirty="0"/>
              <a:t>Evidence #1: </a:t>
            </a:r>
            <a:r>
              <a:rPr lang="en-US" dirty="0"/>
              <a:t>Peppe’s </a:t>
            </a:r>
            <a:r>
              <a:rPr lang="en-US" b="1" dirty="0">
                <a:solidFill>
                  <a:srgbClr val="C00000"/>
                </a:solidFill>
              </a:rPr>
              <a:t>attitude</a:t>
            </a:r>
            <a:r>
              <a:rPr lang="en-US" dirty="0"/>
              <a:t> to the </a:t>
            </a:r>
            <a:r>
              <a:rPr lang="en-US" b="1" dirty="0">
                <a:solidFill>
                  <a:srgbClr val="C00000"/>
                </a:solidFill>
              </a:rPr>
              <a:t>work</a:t>
            </a:r>
            <a:r>
              <a:rPr lang="en-US" dirty="0"/>
              <a:t> he had was at first appreciative and joyful. </a:t>
            </a:r>
          </a:p>
          <a:p>
            <a:pPr marL="0" indent="0">
              <a:buNone/>
            </a:pPr>
            <a:r>
              <a:rPr lang="en-US" dirty="0"/>
              <a:t>	</a:t>
            </a:r>
            <a:r>
              <a:rPr lang="en-US" b="1" u="sng" dirty="0"/>
              <a:t>Reason: </a:t>
            </a:r>
            <a:r>
              <a:rPr lang="en-US" dirty="0"/>
              <a:t>Because through his job he could contribute to his family’s needs. 	</a:t>
            </a:r>
          </a:p>
          <a:p>
            <a:pPr marL="0" indent="0">
              <a:buNone/>
            </a:pPr>
            <a:r>
              <a:rPr lang="en-US" dirty="0"/>
              <a:t>	</a:t>
            </a:r>
            <a:r>
              <a:rPr lang="en-US" b="1" dirty="0"/>
              <a:t>Evidence #2</a:t>
            </a:r>
            <a:r>
              <a:rPr lang="en-US" dirty="0"/>
              <a:t>: Peppe’s </a:t>
            </a:r>
            <a:r>
              <a:rPr lang="en-US" b="1" dirty="0">
                <a:solidFill>
                  <a:srgbClr val="C00000"/>
                </a:solidFill>
              </a:rPr>
              <a:t>attitude</a:t>
            </a:r>
            <a:r>
              <a:rPr lang="en-US" dirty="0"/>
              <a:t> becomes despondent.</a:t>
            </a:r>
          </a:p>
          <a:p>
            <a:pPr marL="0" indent="0">
              <a:buNone/>
            </a:pPr>
            <a:r>
              <a:rPr lang="en-US" dirty="0"/>
              <a:t>	</a:t>
            </a:r>
            <a:r>
              <a:rPr lang="en-US" b="1" u="sng" dirty="0"/>
              <a:t>Reason:</a:t>
            </a:r>
            <a:r>
              <a:rPr lang="en-US" b="1" dirty="0"/>
              <a:t> </a:t>
            </a:r>
            <a:r>
              <a:rPr lang="en-US" dirty="0"/>
              <a:t>Because his father looked down on his work of lighting lamps and told him so 	in </a:t>
            </a:r>
            <a:r>
              <a:rPr lang="en-US" b="1" dirty="0">
                <a:solidFill>
                  <a:srgbClr val="C00000"/>
                </a:solidFill>
              </a:rPr>
              <a:t>words and actions </a:t>
            </a:r>
            <a:r>
              <a:rPr lang="en-US" dirty="0"/>
              <a:t>many times. “You’ll belong to the streets!” “You’ll never amount 	to anything!”</a:t>
            </a:r>
          </a:p>
          <a:p>
            <a:pPr marL="0" indent="0">
              <a:buNone/>
            </a:pPr>
            <a:endParaRPr lang="en-US" b="1" dirty="0"/>
          </a:p>
        </p:txBody>
      </p:sp>
    </p:spTree>
    <p:extLst>
      <p:ext uri="{BB962C8B-B14F-4D97-AF65-F5344CB8AC3E}">
        <p14:creationId xmlns:p14="http://schemas.microsoft.com/office/powerpoint/2010/main" val="31241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CF9A-28F6-D4BA-17B9-5B57884C116D}"/>
              </a:ext>
            </a:extLst>
          </p:cNvPr>
          <p:cNvSpPr>
            <a:spLocks noGrp="1"/>
          </p:cNvSpPr>
          <p:nvPr>
            <p:ph type="title"/>
          </p:nvPr>
        </p:nvSpPr>
        <p:spPr/>
        <p:txBody>
          <a:bodyPr/>
          <a:lstStyle/>
          <a:p>
            <a:r>
              <a:rPr lang="en-US" dirty="0"/>
              <a:t>Sample Standards</a:t>
            </a:r>
          </a:p>
        </p:txBody>
      </p:sp>
      <p:sp>
        <p:nvSpPr>
          <p:cNvPr id="3" name="Content Placeholder 2">
            <a:extLst>
              <a:ext uri="{FF2B5EF4-FFF2-40B4-BE49-F238E27FC236}">
                <a16:creationId xmlns:a16="http://schemas.microsoft.com/office/drawing/2014/main" id="{CD366A0F-3A3B-745B-C278-CAE7F9F66A74}"/>
              </a:ext>
            </a:extLst>
          </p:cNvPr>
          <p:cNvSpPr>
            <a:spLocks noGrp="1"/>
          </p:cNvSpPr>
          <p:nvPr>
            <p:ph idx="1"/>
          </p:nvPr>
        </p:nvSpPr>
        <p:spPr/>
        <p:txBody>
          <a:bodyPr>
            <a:normAutofit fontScale="92500" lnSpcReduction="20000"/>
          </a:bodyPr>
          <a:lstStyle/>
          <a:p>
            <a:r>
              <a:rPr lang="en-US" b="1" dirty="0"/>
              <a:t>K Standard Social Studies: </a:t>
            </a:r>
            <a:r>
              <a:rPr lang="en-US" dirty="0"/>
              <a:t>Individuals have many wants and needs and make decisions to satisfy those wants and needs. These decisions impact others.</a:t>
            </a:r>
          </a:p>
          <a:p>
            <a:r>
              <a:rPr lang="en-US" b="1" dirty="0"/>
              <a:t>6</a:t>
            </a:r>
            <a:r>
              <a:rPr lang="en-US" b="1" baseline="30000" dirty="0"/>
              <a:t>th</a:t>
            </a:r>
            <a:r>
              <a:rPr lang="en-US" b="1" dirty="0"/>
              <a:t> Grade Geography: </a:t>
            </a:r>
            <a:r>
              <a:rPr lang="en-US" dirty="0"/>
              <a:t>The variety of physical environments influences human activities. Likewise, human activities modify the physical environment.</a:t>
            </a:r>
          </a:p>
          <a:p>
            <a:r>
              <a:rPr lang="en-US" b="1" dirty="0"/>
              <a:t>11</a:t>
            </a:r>
            <a:r>
              <a:rPr lang="en-US" b="1" baseline="30000" dirty="0"/>
              <a:t>th</a:t>
            </a:r>
            <a:r>
              <a:rPr lang="en-US" b="1" dirty="0"/>
              <a:t> grade US History: </a:t>
            </a:r>
            <a:r>
              <a:rPr lang="en-US" dirty="0"/>
              <a:t>Examine the influences of George Washington’s presidency in the formation of the new nation.</a:t>
            </a:r>
          </a:p>
          <a:p>
            <a:pPr lvl="1"/>
            <a:r>
              <a:rPr lang="en-US" dirty="0"/>
              <a:t>	Content rich material</a:t>
            </a:r>
          </a:p>
          <a:p>
            <a:pPr lvl="1"/>
            <a:r>
              <a:rPr lang="en-US" dirty="0"/>
              <a:t>	Thinking with faith - Christocentric</a:t>
            </a:r>
          </a:p>
          <a:p>
            <a:pPr lvl="1"/>
            <a:r>
              <a:rPr lang="en-US" dirty="0"/>
              <a:t>	Thinking philosophically – taxonomy of questioning; integration of disciplines</a:t>
            </a:r>
          </a:p>
          <a:p>
            <a:pPr lvl="1"/>
            <a:r>
              <a:rPr lang="en-US" dirty="0"/>
              <a:t>	Seeking and Valuing the Transcendent – God’s bigger plan</a:t>
            </a:r>
          </a:p>
        </p:txBody>
      </p:sp>
    </p:spTree>
    <p:extLst>
      <p:ext uri="{BB962C8B-B14F-4D97-AF65-F5344CB8AC3E}">
        <p14:creationId xmlns:p14="http://schemas.microsoft.com/office/powerpoint/2010/main" val="10856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B27C-FC1F-3679-B3EB-517428949B47}"/>
              </a:ext>
            </a:extLst>
          </p:cNvPr>
          <p:cNvSpPr>
            <a:spLocks noGrp="1"/>
          </p:cNvSpPr>
          <p:nvPr>
            <p:ph type="title"/>
          </p:nvPr>
        </p:nvSpPr>
        <p:spPr>
          <a:xfrm>
            <a:off x="595745" y="2404080"/>
            <a:ext cx="10115985" cy="1325563"/>
          </a:xfrm>
        </p:spPr>
        <p:txBody>
          <a:bodyPr/>
          <a:lstStyle/>
          <a:p>
            <a:pPr algn="ctr"/>
            <a:r>
              <a:rPr lang="en-US" dirty="0"/>
              <a:t>Thank you!</a:t>
            </a:r>
          </a:p>
        </p:txBody>
      </p:sp>
      <p:sp>
        <p:nvSpPr>
          <p:cNvPr id="3" name="Text Placeholder 2">
            <a:extLst>
              <a:ext uri="{FF2B5EF4-FFF2-40B4-BE49-F238E27FC236}">
                <a16:creationId xmlns:a16="http://schemas.microsoft.com/office/drawing/2014/main" id="{BF4B9A1B-F553-D4C1-B8C0-7C49AF27E5F0}"/>
              </a:ext>
            </a:extLst>
          </p:cNvPr>
          <p:cNvSpPr>
            <a:spLocks noGrp="1"/>
          </p:cNvSpPr>
          <p:nvPr>
            <p:ph type="body" idx="1"/>
          </p:nvPr>
        </p:nvSpPr>
        <p:spPr>
          <a:xfrm>
            <a:off x="3336810" y="4941146"/>
            <a:ext cx="4849910" cy="720843"/>
          </a:xfrm>
        </p:spPr>
        <p:txBody>
          <a:bodyPr/>
          <a:lstStyle/>
          <a:p>
            <a:pPr algn="r"/>
            <a:r>
              <a:rPr lang="en-US" sz="1800" dirty="0"/>
              <a:t>Patrick Reilly </a:t>
            </a:r>
            <a:r>
              <a:rPr lang="en-US" sz="1200" dirty="0" err="1"/>
              <a:t>preilly@cardinalnewmansociety.org</a:t>
            </a:r>
            <a:endParaRPr lang="en-US" sz="1200" dirty="0"/>
          </a:p>
        </p:txBody>
      </p:sp>
      <p:pic>
        <p:nvPicPr>
          <p:cNvPr id="8" name="Content Placeholder 7" descr="A person wearing glasses&#10;&#10;Description automatically generated with medium confidence">
            <a:extLst>
              <a:ext uri="{FF2B5EF4-FFF2-40B4-BE49-F238E27FC236}">
                <a16:creationId xmlns:a16="http://schemas.microsoft.com/office/drawing/2014/main" id="{D2292223-70E2-DA11-891C-4C57AD2619BB}"/>
              </a:ext>
            </a:extLst>
          </p:cNvPr>
          <p:cNvPicPr>
            <a:picLocks noGrp="1" noChangeAspect="1"/>
          </p:cNvPicPr>
          <p:nvPr>
            <p:ph sz="half" idx="2"/>
          </p:nvPr>
        </p:nvPicPr>
        <p:blipFill>
          <a:blip r:embed="rId3"/>
          <a:stretch>
            <a:fillRect/>
          </a:stretch>
        </p:blipFill>
        <p:spPr>
          <a:xfrm>
            <a:off x="8362807" y="3429000"/>
            <a:ext cx="2274080" cy="3024292"/>
          </a:xfrm>
        </p:spPr>
      </p:pic>
      <p:sp>
        <p:nvSpPr>
          <p:cNvPr id="5" name="Text Placeholder 4">
            <a:extLst>
              <a:ext uri="{FF2B5EF4-FFF2-40B4-BE49-F238E27FC236}">
                <a16:creationId xmlns:a16="http://schemas.microsoft.com/office/drawing/2014/main" id="{449FE859-403C-15DE-CEB0-9B67B937C725}"/>
              </a:ext>
            </a:extLst>
          </p:cNvPr>
          <p:cNvSpPr>
            <a:spLocks noGrp="1"/>
          </p:cNvSpPr>
          <p:nvPr>
            <p:ph type="body" sz="quarter" idx="3"/>
          </p:nvPr>
        </p:nvSpPr>
        <p:spPr>
          <a:xfrm>
            <a:off x="3336810" y="3729643"/>
            <a:ext cx="4849909" cy="720843"/>
          </a:xfrm>
        </p:spPr>
        <p:txBody>
          <a:bodyPr/>
          <a:lstStyle/>
          <a:p>
            <a:r>
              <a:rPr lang="en-US" sz="1800" dirty="0"/>
              <a:t>Denise Donohue, </a:t>
            </a:r>
            <a:r>
              <a:rPr lang="en-US" sz="1800" dirty="0" err="1"/>
              <a:t>ed.d.</a:t>
            </a:r>
            <a:r>
              <a:rPr lang="en-US" sz="1800" dirty="0"/>
              <a:t> </a:t>
            </a:r>
            <a:r>
              <a:rPr lang="en-US" sz="1100" dirty="0" err="1"/>
              <a:t>ddonohue@cardinalnewmansociety.org</a:t>
            </a:r>
            <a:endParaRPr lang="en-US" sz="1100" dirty="0"/>
          </a:p>
        </p:txBody>
      </p:sp>
      <p:pic>
        <p:nvPicPr>
          <p:cNvPr id="18" name="Content Placeholder 17" descr="A person wearing glasses&#10;&#10;Description automatically generated with low confidence">
            <a:extLst>
              <a:ext uri="{FF2B5EF4-FFF2-40B4-BE49-F238E27FC236}">
                <a16:creationId xmlns:a16="http://schemas.microsoft.com/office/drawing/2014/main" id="{504BD4A7-8D60-8C5A-755C-599F2E7ADC12}"/>
              </a:ext>
            </a:extLst>
          </p:cNvPr>
          <p:cNvPicPr>
            <a:picLocks noGrp="1" noChangeAspect="1"/>
          </p:cNvPicPr>
          <p:nvPr>
            <p:ph sz="quarter" idx="4"/>
          </p:nvPr>
        </p:nvPicPr>
        <p:blipFill rotWithShape="1">
          <a:blip r:embed="rId4"/>
          <a:srcRect l="24454" r="21158"/>
          <a:stretch/>
        </p:blipFill>
        <p:spPr>
          <a:xfrm>
            <a:off x="694354" y="3429000"/>
            <a:ext cx="2466369" cy="3024292"/>
          </a:xfrm>
        </p:spPr>
      </p:pic>
      <p:pic>
        <p:nvPicPr>
          <p:cNvPr id="4" name="Picture 3" descr="A picture containing text&#10;&#10;Description automatically generated">
            <a:extLst>
              <a:ext uri="{FF2B5EF4-FFF2-40B4-BE49-F238E27FC236}">
                <a16:creationId xmlns:a16="http://schemas.microsoft.com/office/drawing/2014/main" id="{FD6700E9-A58E-8217-F69F-17B8BDA83AD1}"/>
              </a:ext>
            </a:extLst>
          </p:cNvPr>
          <p:cNvPicPr>
            <a:picLocks noChangeAspect="1"/>
          </p:cNvPicPr>
          <p:nvPr/>
        </p:nvPicPr>
        <p:blipFill rotWithShape="1">
          <a:blip r:embed="rId5">
            <a:alphaModFix/>
          </a:blip>
          <a:srcRect b="42186"/>
          <a:stretch/>
        </p:blipFill>
        <p:spPr>
          <a:xfrm>
            <a:off x="0" y="-9812"/>
            <a:ext cx="12192000" cy="2272145"/>
          </a:xfrm>
          <a:prstGeom prst="rect">
            <a:avLst/>
          </a:prstGeom>
        </p:spPr>
      </p:pic>
      <p:sp>
        <p:nvSpPr>
          <p:cNvPr id="7" name="Text Placeholder 2">
            <a:extLst>
              <a:ext uri="{FF2B5EF4-FFF2-40B4-BE49-F238E27FC236}">
                <a16:creationId xmlns:a16="http://schemas.microsoft.com/office/drawing/2014/main" id="{70E87276-ECED-4173-25E5-056FD862D589}"/>
              </a:ext>
            </a:extLst>
          </p:cNvPr>
          <p:cNvSpPr txBox="1">
            <a:spLocks/>
          </p:cNvSpPr>
          <p:nvPr/>
        </p:nvSpPr>
        <p:spPr>
          <a:xfrm>
            <a:off x="639195" y="765838"/>
            <a:ext cx="7272010" cy="720843"/>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ts val="1000"/>
              </a:spcBef>
              <a:buClr>
                <a:schemeClr val="bg2">
                  <a:lumMod val="75000"/>
                </a:schemeClr>
              </a:buClr>
              <a:buFont typeface="Arial" panose="020B0604020202020204" pitchFamily="34" charset="0"/>
              <a:buNone/>
              <a:defRPr sz="1600" b="1" kern="1200" cap="all" spc="300" baseline="0">
                <a:solidFill>
                  <a:schemeClr val="tx2"/>
                </a:solidFill>
                <a:latin typeface="+mn-lt"/>
                <a:ea typeface="+mn-ea"/>
                <a:cs typeface="+mn-cs"/>
              </a:defRPr>
            </a:lvl1pPr>
            <a:lvl2pPr marL="457200" indent="0" algn="l" defTabSz="914400" rtl="0" eaLnBrk="1" latinLnBrk="0" hangingPunct="1">
              <a:lnSpc>
                <a:spcPct val="150000"/>
              </a:lnSpc>
              <a:spcBef>
                <a:spcPts val="500"/>
              </a:spcBef>
              <a:buClr>
                <a:schemeClr val="bg2">
                  <a:lumMod val="75000"/>
                </a:schemeClr>
              </a:buClr>
              <a:buFontTx/>
              <a:buNone/>
              <a:defRPr sz="2000" b="1" kern="1200">
                <a:solidFill>
                  <a:schemeClr val="tx2"/>
                </a:solidFill>
                <a:latin typeface="+mn-lt"/>
                <a:ea typeface="+mn-ea"/>
                <a:cs typeface="+mn-cs"/>
              </a:defRPr>
            </a:lvl2pPr>
            <a:lvl3pPr marL="914400" indent="0" algn="l" defTabSz="914400" rtl="0" eaLnBrk="1" latinLnBrk="0" hangingPunct="1">
              <a:lnSpc>
                <a:spcPct val="150000"/>
              </a:lnSpc>
              <a:spcBef>
                <a:spcPts val="500"/>
              </a:spcBef>
              <a:buClr>
                <a:schemeClr val="bg2">
                  <a:lumMod val="75000"/>
                </a:schemeClr>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50000"/>
              </a:lnSpc>
              <a:spcBef>
                <a:spcPts val="500"/>
              </a:spcBef>
              <a:buClr>
                <a:schemeClr val="bg2">
                  <a:lumMod val="75000"/>
                </a:schemeClr>
              </a:buClr>
              <a:buFontTx/>
              <a:buNone/>
              <a:defRPr sz="1600" b="1" kern="1200">
                <a:solidFill>
                  <a:schemeClr val="tx2"/>
                </a:solidFill>
                <a:latin typeface="+mn-lt"/>
                <a:ea typeface="+mn-ea"/>
                <a:cs typeface="+mn-cs"/>
              </a:defRPr>
            </a:lvl4pPr>
            <a:lvl5pPr marL="1828800" indent="0" algn="l" defTabSz="914400" rtl="0" eaLnBrk="1" latinLnBrk="0" hangingPunct="1">
              <a:lnSpc>
                <a:spcPct val="150000"/>
              </a:lnSpc>
              <a:spcBef>
                <a:spcPts val="500"/>
              </a:spcBef>
              <a:buClr>
                <a:schemeClr val="bg2">
                  <a:lumMod val="75000"/>
                </a:schemeClr>
              </a:buClr>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cap="none" dirty="0">
                <a:latin typeface="Arial Narrow" panose="020B0606020202030204" pitchFamily="34" charset="0"/>
              </a:rPr>
              <a:t>Promoting and defending faithful Catholic education</a:t>
            </a:r>
            <a:endParaRPr lang="en-US" sz="1200" dirty="0">
              <a:latin typeface="Arial Narrow" panose="020B0606020202030204" pitchFamily="34" charset="0"/>
            </a:endParaRPr>
          </a:p>
        </p:txBody>
      </p:sp>
    </p:spTree>
    <p:extLst>
      <p:ext uri="{BB962C8B-B14F-4D97-AF65-F5344CB8AC3E}">
        <p14:creationId xmlns:p14="http://schemas.microsoft.com/office/powerpoint/2010/main" val="63378063"/>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{08FBE243-476E-2C49-A15B-C658A8889B1B}tf16401369</Template>
  <TotalTime>12933</TotalTime>
  <Words>2126</Words>
  <Application>Microsoft Macintosh PowerPoint</Application>
  <PresentationFormat>Widescreen</PresentationFormat>
  <Paragraphs>80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Avenir Next LT Pro</vt:lpstr>
      <vt:lpstr>Calibri</vt:lpstr>
      <vt:lpstr>Modern Love</vt:lpstr>
      <vt:lpstr>BohemianVTI</vt:lpstr>
      <vt:lpstr>Catholic Habits of Mind</vt:lpstr>
      <vt:lpstr>Seeking and Valuing the Transcendent</vt:lpstr>
      <vt:lpstr>“For me the greatest crisis of education…is being closed to transcendence”</vt:lpstr>
      <vt:lpstr>Applying Catholic  Habits of Mind in the Classroom</vt:lpstr>
      <vt:lpstr>Peppe the Lamplighter</vt:lpstr>
      <vt:lpstr>Sample English Standard and application of Catholic Habits of Mind:</vt:lpstr>
      <vt:lpstr>Sample 4th Grade English Standard with Catholic Habits of Mind</vt:lpstr>
      <vt:lpstr>Sample Standards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Habits of Mind</dc:title>
  <dc:creator>Denise Donohue</dc:creator>
  <cp:lastModifiedBy>Denise Donohue</cp:lastModifiedBy>
  <cp:revision>15</cp:revision>
  <cp:lastPrinted>2023-04-04T17:36:00Z</cp:lastPrinted>
  <dcterms:created xsi:type="dcterms:W3CDTF">2023-03-27T18:30:22Z</dcterms:created>
  <dcterms:modified xsi:type="dcterms:W3CDTF">2023-05-02T17:55:10Z</dcterms:modified>
</cp:coreProperties>
</file>